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65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76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7939C81C-429A-4660-8A08-BAC2095E4459}" type="datetimeFigureOut">
              <a:rPr lang="en-US"/>
              <a:pPr/>
              <a:t>7/22/2020</a:t>
            </a:fld>
            <a:endParaRPr lang="en-US"/>
          </a:p>
        </p:txBody>
      </p:sp>
      <p:sp>
        <p:nvSpPr>
          <p:cNvPr id="1048677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04867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fld id="{05DAA0DD-CA63-4319-B945-44A8A88163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4CAE77-B8B1-49B7-9986-23DC29B73BCB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E3B3A6-35C4-4A4A-A93B-FEA2E3D834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15E1-6517-4DF2-87C5-84BAA2B375B7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6D62-F023-421D-8A7E-B561A86F0A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99A8-CEA0-4EA6-AEBF-68186F8EDCBB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1EA8-75B9-4BFE-A5B1-639BA1B4E4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26468A-707D-43B7-A2A2-6F6E66C6416E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88FBAD-9DA8-472F-839A-428AD1F4D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442F78-5EBF-4453-A097-83F2C8DFCA84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ECD9A4-5F66-4780-BB8E-330017FFA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1BEA8-81AC-4EAA-9B8B-C356D39A598C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E8A84-AF12-4731-A1E2-EE3C3AE8E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4DF4-1E11-4BE5-94EE-68DC7FD66A04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873D-DF26-421D-BB7D-2443FD85D7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305D4A-26BC-4003-A6BB-1FE483E62D74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F23CE0-A7BA-44DD-B5DD-50C48A27FB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56AB-E1A6-415D-9F21-A517C3C15B98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3804-7DB4-49F8-98C7-D17834D2E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26942A-22AA-43F1-BB1B-25EDD8605733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23F445-A553-4D3F-BF04-A18E2120CA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528B13-61B8-4B34-AE66-FAA20D62E9E3}" type="datetime1">
              <a:rPr lang="en-US" smtClean="0"/>
              <a:pPr/>
              <a:t>7/22/2020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7CE51B-D314-4748-A7FB-C6BBF3CC0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77A13B-D29E-4A31-9A3D-BDF778EEE264}" type="datetime1">
              <a:rPr lang="en-US" smtClean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30FFA0-8383-48F0-ABBC-CA0378A05A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5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924800" cy="2667000"/>
          </a:xfrm>
        </p:spPr>
        <p:txBody>
          <a:bodyPr>
            <a:noAutofit/>
          </a:bodyPr>
          <a:lstStyle/>
          <a:p>
            <a:pPr algn="ctr"/>
            <a:r>
              <a:rPr lang="en-US" sz="2600" b="1" u="sng" dirty="0" smtClean="0">
                <a:solidFill>
                  <a:srgbClr val="FF0000"/>
                </a:solidFill>
              </a:rPr>
              <a:t>WELCOME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Class: </a:t>
            </a:r>
            <a:r>
              <a:rPr lang="en-US" sz="2600" b="1" dirty="0" err="1" smtClean="0">
                <a:solidFill>
                  <a:schemeClr val="tx1"/>
                </a:solidFill>
              </a:rPr>
              <a:t>B.Com</a:t>
            </a:r>
            <a:r>
              <a:rPr lang="en-US" sz="2600" b="1" dirty="0" smtClean="0">
                <a:solidFill>
                  <a:schemeClr val="tx1"/>
                </a:solidFill>
              </a:rPr>
              <a:t> – Part-1 </a:t>
            </a:r>
            <a:br>
              <a:rPr lang="en-US" sz="2600" b="1" dirty="0" smtClean="0">
                <a:solidFill>
                  <a:schemeClr val="tx1"/>
                </a:solidFill>
              </a:rPr>
            </a:br>
            <a:r>
              <a:rPr lang="en-US" sz="2600" b="1" dirty="0" smtClean="0">
                <a:solidFill>
                  <a:schemeClr val="tx1"/>
                </a:solidFill>
              </a:rPr>
              <a:t>Subject: Financial Accounting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Topic: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Consignment Accounting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Transactions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–</a:t>
            </a:r>
            <a:b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VALUATION OF STOCK ON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CONSIGNMENT and</a:t>
            </a:r>
            <a:b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ACCOUNTING FOR LOSS OF </a:t>
            </a:r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GOODS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600200" y="2895600"/>
            <a:ext cx="6934200" cy="3200400"/>
          </a:xfrm>
        </p:spPr>
        <p:txBody>
          <a:bodyPr>
            <a:normAutofit/>
          </a:bodyPr>
          <a:lstStyle/>
          <a:p>
            <a:pPr algn="ctr" eaLnBrk="1" hangingPunct="1"/>
            <a:endParaRPr lang="en-US" sz="2200" b="1" u="sng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sz="22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dirty="0">
                <a:solidFill>
                  <a:srgbClr val="00B050"/>
                </a:solidFill>
              </a:rPr>
              <a:t>Guest Faculty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Marwari College, </a:t>
            </a:r>
            <a:r>
              <a:rPr lang="en-US" sz="2200" b="1" dirty="0" err="1" smtClean="0">
                <a:solidFill>
                  <a:srgbClr val="00B050"/>
                </a:solidFill>
              </a:rPr>
              <a:t>D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arbhanga</a:t>
            </a:r>
            <a:r>
              <a:rPr lang="en-US" sz="2200" b="1" cap="none" dirty="0" smtClean="0">
                <a:solidFill>
                  <a:srgbClr val="00B050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Mobile no. and </a:t>
            </a:r>
            <a:r>
              <a:rPr lang="en-US" sz="2200" b="1" dirty="0" err="1" smtClean="0">
                <a:solidFill>
                  <a:srgbClr val="00B050"/>
                </a:solidFill>
              </a:rPr>
              <a:t>W</a:t>
            </a:r>
            <a:r>
              <a:rPr lang="en-US" sz="2200" b="1" cap="none" dirty="0" err="1" smtClean="0">
                <a:solidFill>
                  <a:srgbClr val="00B050"/>
                </a:solidFill>
              </a:rPr>
              <a:t>hatsup</a:t>
            </a:r>
            <a:r>
              <a:rPr lang="en-US" sz="2200" b="1" cap="none" dirty="0" smtClean="0">
                <a:solidFill>
                  <a:srgbClr val="00B050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200" b="1" cap="none" dirty="0" smtClean="0">
                <a:solidFill>
                  <a:srgbClr val="00B050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200" b="1" dirty="0">
              <a:solidFill>
                <a:srgbClr val="FF0000"/>
              </a:solidFill>
            </a:endParaRPr>
          </a:p>
          <a:p>
            <a:pPr algn="ctr" eaLnBrk="1" hangingPunct="1"/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3EA-4DB7-458D-B9AE-3F22BC91E938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5344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Till now we have presumed that all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goods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consigned are sold. But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practice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we find that at the time of submitting the ‘account sale’, a part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goods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consigned may still be unsold and may be lying with the consignee.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order to calculate the true profit or loss on consignment, the unsold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stock should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valued and accounted for.</a:t>
            </a:r>
          </a:p>
          <a:p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3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VALUATION </a:t>
            </a:r>
            <a:r>
              <a:rPr lang="en-US" sz="23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 STOCK ON CONSIGNMENT</a:t>
            </a:r>
          </a:p>
          <a:p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Valuations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unsold stock is usually done at cost. Cost, in case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consignment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stock, would include the cost at which the goods are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consigned plus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, the proportionate non-recurring expenses. All the non-recurring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expenses, whether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incurred by the consignor or by the consignees, are to be taken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into account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In the absence of details of expenditure incurred by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consignee, all expenses incurred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by him are to be taken as recurring expenses and thus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are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not to be considered in the calculation of closing stock. In other words, while valuing the closing stock we add such proportionate expenses to</a:t>
            </a:r>
            <a:endParaRPr lang="en-US" sz="23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534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cost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price that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have been incurred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upto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the time the goods are brought to the place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consignee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 Any other expenses paid by the consignor or the consignee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after this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point will not be considered as these expenses do not add to the value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goods. Such expenses are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rent, selling expenses, carriage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outwards,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insurance, discount etc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Usually following expenses are added for calculation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closing stock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Carriage and Freight, Loading Charges, Custom Duty, Clearing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Charges, Dock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Dues, Carriage paid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upto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, and Unloading charges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50000"/>
              </a:lnSpc>
            </a:pPr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Following are the expenses which are not considered for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calculation of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closing stock :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 rent, Discount, Bad Debts, Insurance of the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goods in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b="1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, and Selling and Distribution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expenses.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lnSpc>
                <a:spcPct val="50000"/>
              </a:lnSpc>
            </a:pPr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One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can notice that all expenses incurred by the consignor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are considered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for valuation of the closing stock. The problem arises only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selecting recurring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expenses in case of consignee.</a:t>
            </a:r>
            <a:endParaRPr lang="en-US" sz="23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>
                <a:latin typeface="Calibri" pitchFamily="34" charset="0"/>
                <a:cs typeface="Calibri" pitchFamily="34" charset="0"/>
              </a:rPr>
              <a:t>The value of unsold stock affects the profit or loss on any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consignment so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its valuation and recording in the books of consignor is very important. It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is shown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on the credit side of Consignment Account for which the journal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entry passed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would be as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sz="25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500" dirty="0" smtClean="0">
                <a:latin typeface="Calibri" pitchFamily="34" charset="0"/>
                <a:cs typeface="Calibri" pitchFamily="34" charset="0"/>
              </a:rPr>
              <a:t>	Stock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on Consignment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	A/c 	Dr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500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Consignment 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  A/c</a:t>
            </a:r>
            <a:endParaRPr lang="en-US" sz="25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500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Being the values of sold stock)</a:t>
            </a:r>
          </a:p>
          <a:p>
            <a:pPr algn="just"/>
            <a:endParaRPr lang="en-US" sz="25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500" dirty="0" smtClean="0">
                <a:latin typeface="Calibri" pitchFamily="34" charset="0"/>
                <a:cs typeface="Calibri" pitchFamily="34" charset="0"/>
              </a:rPr>
              <a:t>On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the other hand the Consignee, will not pass any entry for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the closing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stock. It is because he is not the owner of the goods and does not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pass any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entry even when the goods are received or he returns the goods.</a:t>
            </a:r>
            <a:endParaRPr lang="en-US" sz="25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ACCOUNTING FOR LOSS OF GOODS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sent on consignment may be lost or damaged in transit.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loss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goods may be either 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 normal or (ii) abnormal Treatment in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books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accounts will depend upon the nature of loss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Normal Loss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Loss of goods is sold to be normal when it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natural, unavoidable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and is due to inherent characteristic of the goods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despatched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like evaporation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sublimation etc. The amount of stock to be carried down 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proportion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the total cost that the number of units on hand bears to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total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number units as diminished by loss.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Deficiency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of Stock 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When there is deficiency of stock at the time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stocktaking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consignee is under a liability to account for the missing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stock,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entry will be: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Consignee 	A/c		Dr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Consignment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A/c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Being the deficiency of stock charged to the consignee).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If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, on the other hand, he is not liable, the stock of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consignment will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shown at the gross figure and the consignment account will be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debited with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loss in stock.</a:t>
            </a:r>
          </a:p>
          <a:p>
            <a:pPr algn="just"/>
            <a:endParaRPr lang="en-US" sz="23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Abnormal </a:t>
            </a:r>
            <a:r>
              <a:rPr lang="en-US" sz="2300" b="1" dirty="0" smtClean="0">
                <a:latin typeface="Calibri" pitchFamily="34" charset="0"/>
                <a:cs typeface="Calibri" pitchFamily="34" charset="0"/>
              </a:rPr>
              <a:t>Loss :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There are the losses which are accidental and not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natural like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theft. Abnormal loss may occur in the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of the consignee or 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transit. Let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us see the effect of abnormal loss on the closing stock under both situations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When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abnormal loss occurs in the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of the consignee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valuation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closing stock is not effected because the expenses incurred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after they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reach the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of the consignee are not to be taken into account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for the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purpose. Hence, the normal formula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will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dirty="0" smtClean="0">
                <a:latin typeface="Calibri" pitchFamily="34" charset="0"/>
                <a:cs typeface="Calibri" pitchFamily="34" charset="0"/>
              </a:rPr>
              <a:t>be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followed for the valuation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closing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stock. Look at illustration 4 and see how the abnormal loss and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value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closing stock is calculated when the abnormal loss occurs in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300" dirty="0" err="1" smtClean="0">
                <a:latin typeface="Calibri" pitchFamily="34" charset="0"/>
                <a:cs typeface="Calibri" pitchFamily="34" charset="0"/>
              </a:rPr>
              <a:t>godown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of the consignee</a:t>
            </a:r>
            <a:r>
              <a:rPr lang="en-US" sz="23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3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treatment in accounts will depend upon whether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unforeseen loss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has been insured against or not. In case of insurance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consignment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will be credited but the insurance companies or underwriter’s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debited with the amount of loss (which shall be calculated like valuation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stock on consignment i.e. including proportionate non-recurring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expenses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both the consignor and the consignee). If the goods are not insured,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instead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Insurance Company’s or Underwriter’s Accounts being debited, Profit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and Loss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will be debited and consignment account will be credited.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 this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way the final net profit on consignment is not adversely affected.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INVOICING GOODS HIGHER THAN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COST</a:t>
            </a:r>
          </a:p>
          <a:p>
            <a:pPr algn="just"/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Sometimes the goods sent on consignment are priced not at cost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but above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cost i.e. at selling or near selling price. The purpose is to hide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real profit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on the consignment from the competitive eye of the consignee. 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does not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affect the profits of the consignor. Here a few adjusting entries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respect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 sent on consignment and stock are to be made at the end of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financial year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 The entries are as follows :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bring down the invoice of the goods sent on consignment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cost, debit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 sent on consignment account and credit consignment account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with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difference in the invoice and the cost price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	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Goods sent on consignment A/c Dr.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consignment A/c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Being the excess of Invoice price written back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>
            <a:normAutofit/>
          </a:bodyPr>
          <a:lstStyle/>
          <a:p>
            <a:fld id="{BEFF15C5-7A37-4B5C-9F13-4DD073D7DC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3"/>
          <p:cNvSpPr/>
          <p:nvPr/>
        </p:nvSpPr>
        <p:spPr>
          <a:xfrm>
            <a:off x="3810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adjust the value of the stock lying unsold with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consignee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debit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consignment account and credit ‘Stock Reserve Account’ with 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difference in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prices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(ii)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	Consignment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A/c Dr.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	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Consignment Stock Reserve A/c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Being the excess of invoice price or value over cost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	Price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unsold stock adjusted).</a:t>
            </a:r>
          </a:p>
          <a:p>
            <a:pPr algn="just"/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balance of the goods sent on consignment account will be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transferred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Trading Account as indicated earlier. The stock on consignment 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Stock Reserve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Account will be closed and the balance will be shown in Balance sheet.</a:t>
            </a:r>
          </a:p>
          <a:p>
            <a:pPr algn="just"/>
            <a:r>
              <a:rPr lang="en-US" sz="2400" dirty="0" smtClean="0">
                <a:latin typeface="Calibri" pitchFamily="34" charset="0"/>
                <a:cs typeface="Calibri" pitchFamily="34" charset="0"/>
              </a:rPr>
              <a:t>Next year the stock on consignment account will be transferred to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debit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the ‘Consignment Account’ and Stock Reserve Account 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 transferred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the Consignment Account (of course at the end of the next year.)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903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WELCOME Class: B.Com – Part-1  Subject: Financial Accounting Topic: Consignment Accounting Transactions – VALUATION OF STOCK ON CONSIGNMENT and ACCOUNTING FOR LOSS OF GOODS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37</cp:revision>
  <dcterms:created xsi:type="dcterms:W3CDTF">2011-08-22T23:02:56Z</dcterms:created>
  <dcterms:modified xsi:type="dcterms:W3CDTF">2020-07-22T14:43:53Z</dcterms:modified>
</cp:coreProperties>
</file>